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Default Extension="wmf" ContentType="image/x-wmf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wdp" ContentType="image/vnd.ms-photo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sldIdLst>
    <p:sldId id="303" r:id="rId2"/>
    <p:sldId id="319" r:id="rId3"/>
    <p:sldId id="322" r:id="rId4"/>
    <p:sldId id="259" r:id="rId5"/>
    <p:sldId id="289" r:id="rId6"/>
    <p:sldId id="290" r:id="rId7"/>
    <p:sldId id="291" r:id="rId8"/>
    <p:sldId id="299" r:id="rId9"/>
    <p:sldId id="292" r:id="rId10"/>
    <p:sldId id="260" r:id="rId11"/>
    <p:sldId id="261" r:id="rId12"/>
    <p:sldId id="262" r:id="rId13"/>
    <p:sldId id="263" r:id="rId14"/>
    <p:sldId id="264" r:id="rId15"/>
    <p:sldId id="304" r:id="rId16"/>
    <p:sldId id="305" r:id="rId17"/>
    <p:sldId id="266" r:id="rId18"/>
    <p:sldId id="318" r:id="rId19"/>
    <p:sldId id="317" r:id="rId20"/>
    <p:sldId id="312" r:id="rId21"/>
    <p:sldId id="315" r:id="rId22"/>
    <p:sldId id="313" r:id="rId23"/>
    <p:sldId id="323" r:id="rId24"/>
    <p:sldId id="324" r:id="rId25"/>
    <p:sldId id="325" r:id="rId26"/>
    <p:sldId id="326" r:id="rId27"/>
    <p:sldId id="327" r:id="rId28"/>
    <p:sldId id="328" r:id="rId29"/>
    <p:sldId id="316" r:id="rId30"/>
    <p:sldId id="329" r:id="rId31"/>
    <p:sldId id="267" r:id="rId32"/>
    <p:sldId id="268" r:id="rId33"/>
    <p:sldId id="269" r:id="rId34"/>
    <p:sldId id="274" r:id="rId35"/>
    <p:sldId id="275" r:id="rId36"/>
    <p:sldId id="278" r:id="rId37"/>
    <p:sldId id="279" r:id="rId38"/>
    <p:sldId id="280" r:id="rId39"/>
    <p:sldId id="311" r:id="rId40"/>
    <p:sldId id="281" r:id="rId41"/>
    <p:sldId id="282" r:id="rId42"/>
    <p:sldId id="283" r:id="rId43"/>
    <p:sldId id="284" r:id="rId44"/>
    <p:sldId id="293" r:id="rId45"/>
    <p:sldId id="294" r:id="rId46"/>
    <p:sldId id="295" r:id="rId47"/>
    <p:sldId id="298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08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1674-4D42-4448-9FE4-7FFF86A5002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74ED3-DCA8-2A47-AE28-D9EF2BE1B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3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9DCC2-B652-B748-9004-2C272B74FF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533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935C-4CB5-134F-B607-29F0202FD48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57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3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9DCC2-B652-B748-9004-2C272B74FF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91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0D98-68B7-4750-B43C-5CA38DD01B0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79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0D98-68B7-4750-B43C-5CA38DD01B0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81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0D98-68B7-4750-B43C-5CA38DD01B0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717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9DCC2-B652-B748-9004-2C272B74FF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645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ea typeface="ＭＳ Ｐゴシック"/>
              <a:cs typeface="ＭＳ Ｐゴシック"/>
            </a:endParaRPr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FAD4A0-F00E-4980-BA85-993F862E1B87}" type="slidenum">
              <a:rPr lang="en-US" altLang="ja-JP" smtClean="0">
                <a:latin typeface="Arial" pitchFamily="-72" charset="0"/>
                <a:cs typeface="ＭＳ Ｐゴシック" pitchFamily="-72" charset="-128"/>
              </a:rPr>
              <a:pPr>
                <a:defRPr/>
              </a:pPr>
              <a:t>31</a:t>
            </a:fld>
            <a:endParaRPr lang="en-US" altLang="ja-JP" smtClean="0">
              <a:latin typeface="Arial" pitchFamily="-72" charset="0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</a:rPr>
              <a:t>Top 1% of earners saw an increase of 281% in their after tax income from 1979 to 2007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9D13F-0F9B-1B49-A6AB-F968EC59E84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8E72-F71A-9745-B8CB-8626313AB8FF}" type="datetimeFigureOut">
              <a:rPr lang="en-US" smtClean="0"/>
              <a:pPr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742E-C5C1-0940-A545-C74548B57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5600"/>
            <a:ext cx="8686800" cy="54737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dirty="0" smtClean="0"/>
              <a:t>WHAT IS THE STEAM ENGINE </a:t>
            </a:r>
          </a:p>
          <a:p>
            <a:pPr marL="457200" lvl="1" indent="0">
              <a:buNone/>
            </a:pPr>
            <a:r>
              <a:rPr lang="en-US" sz="3600" dirty="0" smtClean="0"/>
              <a:t>OF OUR EPOCH?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THAT WHICH HAS BEEN ABLE TO MAKE A NEW ORDERING –not change everything, but make a new ordering.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WHAT IS IN AND WHAT IS </a:t>
            </a:r>
            <a:r>
              <a:rPr lang="en-US" sz="3600" dirty="0" smtClean="0"/>
              <a:t>OUT IN THIS NEW ORDERING?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75337-D837-D04A-82D8-62C7E64E8396}" type="slidenum">
              <a:rPr lang="en-US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1800" y="1299575"/>
            <a:ext cx="2743200" cy="425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444062"/>
            <a:ext cx="6910902" cy="5943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106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1"/>
            <a:ext cx="7772400" cy="14478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effectLst/>
                <a:ea typeface="ＭＳ Ｐゴシック"/>
                <a:cs typeface="ＭＳ Ｐゴシック"/>
              </a:rPr>
              <a:t>When modest neighborhoods become part of global finance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772400" cy="502920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effectLst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ea typeface="ＭＳ Ｐゴシック"/>
                <a:cs typeface="ＭＳ Ｐゴシック"/>
              </a:rPr>
              <a:t>The making of instruments that enable the use of modest elements/assets to build a powerful financial instrument </a:t>
            </a:r>
            <a:r>
              <a:rPr lang="en-US" sz="2800" dirty="0" smtClean="0">
                <a:ea typeface="ＭＳ Ｐゴシック"/>
                <a:cs typeface="ＭＳ Ｐゴシック"/>
              </a:rPr>
              <a:t>useful to top level investors: sub-prime mortgage for low- and modest-income households.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/>
                <a:cs typeface="ＭＳ Ｐゴシック"/>
              </a:rPr>
              <a:t>The</a:t>
            </a:r>
            <a:r>
              <a:rPr lang="en-US" sz="2800" dirty="0" smtClean="0">
                <a:effectLst/>
                <a:ea typeface="ＭＳ Ｐゴシック"/>
                <a:cs typeface="ＭＳ Ｐゴシック"/>
              </a:rPr>
              <a:t> key is that the source of profits for investors is NOT payment on the mortgage. All that is needed is a signed contract.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effectLst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/>
                <a:ea typeface="ＭＳ Ｐゴシック"/>
                <a:cs typeface="ＭＳ Ｐゴシック"/>
              </a:rPr>
              <a:t>The source of profits is the bundling of a large number of these mortgages with high-value debt to sell them on to investors, including banks and foreign investors. It worked because they were mixed up with high quality debts of all sorts.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ffectLst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Expulsions: New foreclosures </a:t>
            </a:r>
            <a:r>
              <a:rPr lang="en-US" sz="3600" b="1" i="1" dirty="0" smtClean="0"/>
              <a:t>per year</a:t>
            </a:r>
            <a:r>
              <a:rPr lang="en-US" sz="3600" dirty="0" smtClean="0"/>
              <a:t>(2006-14)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2006 :  </a:t>
            </a:r>
            <a:r>
              <a:rPr lang="en-US" sz="2600" dirty="0"/>
              <a:t>1.2 million foreclosures, up 42% from </a:t>
            </a:r>
            <a:r>
              <a:rPr lang="en-US" sz="2600" dirty="0" smtClean="0"/>
              <a:t>2005. This is: One </a:t>
            </a:r>
            <a:r>
              <a:rPr lang="en-US" sz="2600" dirty="0"/>
              <a:t>in every 92 U.S. </a:t>
            </a:r>
            <a:r>
              <a:rPr lang="en-US" sz="2600" dirty="0" smtClean="0"/>
              <a:t>households</a:t>
            </a:r>
          </a:p>
          <a:p>
            <a:r>
              <a:rPr lang="en-US" sz="2600" dirty="0" smtClean="0"/>
              <a:t>2007:  2.2 </a:t>
            </a:r>
            <a:r>
              <a:rPr lang="en-US" sz="2600" dirty="0"/>
              <a:t>million</a:t>
            </a:r>
            <a:r>
              <a:rPr lang="en-US" sz="2600" dirty="0" smtClean="0"/>
              <a:t> foreclosures, up 75% from 06</a:t>
            </a:r>
          </a:p>
          <a:p>
            <a:r>
              <a:rPr lang="en-US" sz="2600" dirty="0" smtClean="0"/>
              <a:t>2008:  3.1  million, up 81</a:t>
            </a:r>
            <a:r>
              <a:rPr lang="en-US" sz="2600" dirty="0"/>
              <a:t>%</a:t>
            </a:r>
            <a:r>
              <a:rPr lang="en-US" sz="2600" dirty="0" smtClean="0"/>
              <a:t>  from 07</a:t>
            </a:r>
          </a:p>
          <a:p>
            <a:r>
              <a:rPr lang="en-US" sz="2600" dirty="0" smtClean="0"/>
              <a:t>2009:  </a:t>
            </a:r>
            <a:r>
              <a:rPr lang="en-US" sz="2600" dirty="0"/>
              <a:t>3.9 million</a:t>
            </a:r>
            <a:r>
              <a:rPr lang="en-US" sz="2600" dirty="0" smtClean="0"/>
              <a:t>  (or 1 in 45 US </a:t>
            </a:r>
            <a:r>
              <a:rPr lang="en-US" sz="2600" dirty="0" err="1" smtClean="0"/>
              <a:t>hholds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(From 2007 to 2009: 120% increase in </a:t>
            </a:r>
            <a:r>
              <a:rPr lang="en-US" sz="2600" dirty="0" err="1" smtClean="0"/>
              <a:t>forecls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2010: 2.9 mill </a:t>
            </a:r>
            <a:r>
              <a:rPr lang="en-US" sz="2600" dirty="0" err="1" smtClean="0"/>
              <a:t>forecls</a:t>
            </a:r>
            <a:r>
              <a:rPr lang="en-US" sz="2600" dirty="0" smtClean="0"/>
              <a:t>.  (2006-2010: over 13 mil)</a:t>
            </a:r>
          </a:p>
          <a:p>
            <a:endParaRPr lang="en-US" sz="2600" dirty="0" smtClean="0"/>
          </a:p>
          <a:p>
            <a:r>
              <a:rPr lang="en-US" sz="2600" dirty="0" smtClean="0"/>
              <a:t>Source: Data from the Fed Reserve, organized by </a:t>
            </a:r>
            <a:r>
              <a:rPr lang="en-US" sz="2600" dirty="0" err="1" smtClean="0"/>
              <a:t>RealtyTrac</a:t>
            </a:r>
            <a:r>
              <a:rPr lang="en-US" sz="2600" dirty="0" smtClean="0"/>
              <a:t> 2007, 2008, 2009, 2010.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/>
              <a:t>2011: </a:t>
            </a:r>
            <a:r>
              <a:rPr lang="en-US" sz="2600" dirty="0" smtClean="0"/>
              <a:t>2,698,967 (3.4 percent decrease from 2010)</a:t>
            </a:r>
          </a:p>
          <a:p>
            <a:r>
              <a:rPr lang="en-US" sz="2600" b="1" dirty="0" smtClean="0"/>
              <a:t>2012: </a:t>
            </a:r>
            <a:r>
              <a:rPr lang="en-US" sz="2600" dirty="0" smtClean="0"/>
              <a:t>2,304,941 (3 percent decrease from 2011)</a:t>
            </a:r>
          </a:p>
          <a:p>
            <a:r>
              <a:rPr lang="en-US" sz="2600" b="1" dirty="0" smtClean="0"/>
              <a:t>2013: </a:t>
            </a:r>
            <a:r>
              <a:rPr lang="en-US" sz="2600" dirty="0" smtClean="0"/>
              <a:t>foreclosures filed on 1,361,795 properties</a:t>
            </a:r>
          </a:p>
          <a:p>
            <a:r>
              <a:rPr lang="en-US" sz="2600" b="1" dirty="0" smtClean="0"/>
              <a:t>First half of 2014:</a:t>
            </a:r>
            <a:r>
              <a:rPr lang="en-US" sz="2600" dirty="0" smtClean="0"/>
              <a:t> foreclosure filed on 613,874 properties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Source: </a:t>
            </a:r>
            <a:r>
              <a:rPr lang="en-US" sz="2600" dirty="0" err="1" smtClean="0"/>
              <a:t>RealtyTrac</a:t>
            </a:r>
            <a:r>
              <a:rPr lang="en-US" sz="2600" dirty="0" smtClean="0"/>
              <a:t>  </a:t>
            </a:r>
            <a:endParaRPr lang="en-US" sz="2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45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closure_activity_annual_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2909" y="811733"/>
            <a:ext cx="7633265" cy="554658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2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5608" y="438912"/>
            <a:ext cx="6272784" cy="598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08362"/>
          </a:xfrm>
        </p:spPr>
        <p:txBody>
          <a:bodyPr/>
          <a:lstStyle/>
          <a:p>
            <a:r>
              <a:rPr lang="en-US" dirty="0" smtClean="0"/>
              <a:t>THE OUTCOME:</a:t>
            </a:r>
            <a:br>
              <a:rPr lang="en-US" dirty="0" smtClean="0"/>
            </a:br>
            <a:r>
              <a:rPr lang="en-US" dirty="0" smtClean="0"/>
              <a:t>EMPTY URBAN LAND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7962"/>
          </a:xfrm>
        </p:spPr>
        <p:txBody>
          <a:bodyPr/>
          <a:lstStyle/>
          <a:p>
            <a:r>
              <a:rPr lang="en-US" dirty="0" smtClean="0"/>
              <a:t>YET ANOTHER MUTATION OF URBAN LAND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fuzzy edges of paradigmatic </a:t>
            </a:r>
            <a:r>
              <a:rPr lang="en-US" dirty="0" err="1" smtClean="0"/>
              <a:t>knowledgeS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EXPULSIONS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Analytic Tactics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3524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reauGrotesque-ThreeSeven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5048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r>
              <a:rPr lang="fr-FR" kern="0" dirty="0" smtClean="0">
                <a:solidFill>
                  <a:schemeClr val="tx1"/>
                </a:solidFill>
              </a:rPr>
              <a:t>TOTAL(national and </a:t>
            </a:r>
            <a:r>
              <a:rPr lang="fr-FR" kern="0" dirty="0" err="1" smtClean="0">
                <a:solidFill>
                  <a:schemeClr val="tx1"/>
                </a:solidFill>
              </a:rPr>
              <a:t>foreign</a:t>
            </a:r>
            <a:r>
              <a:rPr lang="fr-FR" kern="0" dirty="0" smtClean="0">
                <a:solidFill>
                  <a:schemeClr val="tx1"/>
                </a:solidFill>
              </a:rPr>
              <a:t>) </a:t>
            </a:r>
            <a:r>
              <a:rPr lang="fr-FR" kern="0" dirty="0">
                <a:solidFill>
                  <a:schemeClr val="tx1"/>
                </a:solidFill>
              </a:rPr>
              <a:t>INVESTMENT </a:t>
            </a:r>
            <a:r>
              <a:rPr lang="fr-FR" kern="0" dirty="0" smtClean="0">
                <a:solidFill>
                  <a:schemeClr val="tx1"/>
                </a:solidFill>
              </a:rPr>
              <a:t>VOLUMES</a:t>
            </a:r>
          </a:p>
          <a:p>
            <a:pPr lvl="0"/>
            <a:r>
              <a:rPr lang="fr-FR" kern="0" dirty="0" smtClean="0">
                <a:solidFill>
                  <a:schemeClr val="tx1"/>
                </a:solidFill>
              </a:rPr>
              <a:t>(</a:t>
            </a:r>
            <a:r>
              <a:rPr lang="fr-FR" kern="0" dirty="0" err="1" smtClean="0">
                <a:solidFill>
                  <a:schemeClr val="tx1"/>
                </a:solidFill>
              </a:rPr>
              <a:t>EXcept</a:t>
            </a:r>
            <a:r>
              <a:rPr lang="fr-FR" kern="0" dirty="0" smtClean="0">
                <a:solidFill>
                  <a:schemeClr val="tx1"/>
                </a:solidFill>
              </a:rPr>
              <a:t> DEV. SITES, Q3 2013 – Q2 2014)</a:t>
            </a:r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reauGrotesque-ThreeSeve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015988" y="1844824"/>
            <a:ext cx="7416824" cy="46085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35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3524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reauGrotesque-ThreeSeven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0" y="2708920"/>
            <a:ext cx="9144000" cy="30897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5048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r>
              <a:rPr lang="en-GB" kern="0" dirty="0" smtClean="0">
                <a:solidFill>
                  <a:schemeClr val="tx1"/>
                </a:solidFill>
              </a:rPr>
              <a:t>Top 25 cities for TOTAL property investment</a:t>
            </a:r>
          </a:p>
          <a:p>
            <a:pPr lvl="0"/>
            <a:r>
              <a:rPr lang="pt-PT" kern="0" dirty="0">
                <a:solidFill>
                  <a:schemeClr val="tx1"/>
                </a:solidFill>
              </a:rPr>
              <a:t>(EXCEPT DEV</a:t>
            </a:r>
            <a:r>
              <a:rPr lang="pt-PT" kern="0" dirty="0" smtClean="0">
                <a:solidFill>
                  <a:schemeClr val="tx1"/>
                </a:solidFill>
              </a:rPr>
              <a:t>. SITES, q3 2013 – q2 2014)</a:t>
            </a:r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reauGrotesque-ThreeSeve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029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3524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ureauGrotesque-ThreeSeven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958722" y="1844824"/>
            <a:ext cx="7531355" cy="460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504825"/>
            <a:ext cx="91440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998B78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BureauGrotesque-ThreeSeven" pitchFamily="2" charset="0"/>
              </a:defRPr>
            </a:lvl9pPr>
          </a:lstStyle>
          <a:p>
            <a:pPr lvl="0"/>
            <a:r>
              <a:rPr kumimoji="0" lang="pt-PT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reauGrotesque-ThreeSeven"/>
                <a:ea typeface="+mj-ea"/>
                <a:cs typeface="+mj-cs"/>
              </a:rPr>
              <a:t>Total FOREIGN</a:t>
            </a:r>
            <a:r>
              <a:rPr kumimoji="0" lang="pt-PT" sz="2400" b="0" i="0" u="none" strike="noStrike" kern="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reauGrotesque-ThreeSeven"/>
                <a:ea typeface="+mj-ea"/>
                <a:cs typeface="+mj-cs"/>
              </a:rPr>
              <a:t> </a:t>
            </a:r>
            <a:r>
              <a:rPr kumimoji="0" lang="pt-PT" sz="2400" b="0" i="0" u="none" strike="noStrike" kern="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reauGrotesque-ThreeSeven"/>
                <a:ea typeface="+mj-ea"/>
                <a:cs typeface="+mj-cs"/>
              </a:rPr>
              <a:t>investment</a:t>
            </a:r>
            <a:r>
              <a:rPr kumimoji="0" lang="pt-PT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reauGrotesque-ThreeSeven"/>
                <a:ea typeface="+mj-ea"/>
                <a:cs typeface="+mj-cs"/>
              </a:rPr>
              <a:t> volumes</a:t>
            </a:r>
          </a:p>
          <a:p>
            <a:pPr lvl="0"/>
            <a:r>
              <a:rPr kumimoji="0" lang="pt-PT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reauGrotesque-ThreeSeven"/>
                <a:ea typeface="+mj-ea"/>
                <a:cs typeface="+mj-cs"/>
              </a:rPr>
              <a:t>(Q3 2013 – Q2 2014)</a:t>
            </a:r>
            <a:endParaRPr kumimoji="0" lang="en-GB" sz="2400" b="0" i="0" u="none" strike="noStrike" kern="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reauGrotesque-ThreeSeve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1967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90962"/>
          </a:xfrm>
        </p:spPr>
        <p:txBody>
          <a:bodyPr/>
          <a:lstStyle/>
          <a:p>
            <a:r>
              <a:rPr lang="en-US" dirty="0" smtClean="0"/>
              <a:t>NEW SYSTEMICS?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ssen-fig-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151" b="5151"/>
          <a:stretch/>
        </p:blipFill>
        <p:spPr>
          <a:xfrm>
            <a:off x="457200" y="94899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88731" y="6430646"/>
            <a:ext cx="4196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Office of National Statistics of the United Kingdom 2014.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1882"/>
            <a:ext cx="639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GDP per capita 2007-2013, select European countries (2008=100)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402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9328" y="801624"/>
            <a:ext cx="7705344" cy="52547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603504"/>
            <a:ext cx="7924800" cy="565099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38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3544" y="594360"/>
            <a:ext cx="7296912" cy="566928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8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9362"/>
          </a:xfrm>
        </p:spPr>
        <p:txBody>
          <a:bodyPr/>
          <a:lstStyle/>
          <a:p>
            <a:r>
              <a:rPr lang="en-US" dirty="0" smtClean="0"/>
              <a:t>The bridge into even the most modest households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TACITCS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Destabilizing stable meanings</a:t>
            </a:r>
          </a:p>
          <a:p>
            <a:endParaRPr lang="en-GB" dirty="0" smtClean="0"/>
          </a:p>
          <a:p>
            <a:r>
              <a:rPr lang="en-GB" dirty="0" smtClean="0"/>
              <a:t>In the shadows of powerful explanations</a:t>
            </a:r>
          </a:p>
          <a:p>
            <a:endParaRPr lang="en-GB" dirty="0" smtClean="0"/>
          </a:p>
          <a:p>
            <a:r>
              <a:rPr lang="en-GB" dirty="0" smtClean="0"/>
              <a:t>RELOCALIZING BITS AND PIECES OF “THE” ECONOMY </a:t>
            </a:r>
          </a:p>
          <a:p>
            <a:pPr>
              <a:buNone/>
            </a:pPr>
            <a:r>
              <a:rPr lang="en-GB" dirty="0" smtClean="0"/>
              <a:t>	When </a:t>
            </a:r>
            <a:r>
              <a:rPr lang="en-GB" i="1" dirty="0" smtClean="0"/>
              <a:t>territory</a:t>
            </a:r>
            <a:r>
              <a:rPr lang="en-GB" dirty="0" smtClean="0"/>
              <a:t> exits conventional framings</a:t>
            </a:r>
          </a:p>
          <a:p>
            <a:pPr>
              <a:buNone/>
            </a:pPr>
            <a:r>
              <a:rPr lang="en-GB" dirty="0" smtClean="0"/>
              <a:t>	it becomes institutionally mobile, nomadic  and can alter the meaning of “the” economy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71862"/>
          </a:xfrm>
        </p:spPr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1147763" y="268288"/>
            <a:ext cx="7386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1800" b="1">
                <a:latin typeface="Calibri" pitchFamily="34" charset="0"/>
                <a:cs typeface="Times New Roman" pitchFamily="18" charset="0"/>
              </a:rPr>
              <a:t>Table 8: Ratio of Household Credit to Personal Disposable Income (2000-05)</a:t>
            </a:r>
            <a:endParaRPr lang="en-US" altLang="ja-JP" sz="180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altLang="ja-JP" sz="18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Group 1038"/>
          <p:cNvGraphicFramePr>
            <a:graphicFrameLocks noGrp="1"/>
          </p:cNvGraphicFramePr>
          <p:nvPr/>
        </p:nvGraphicFramePr>
        <p:xfrm>
          <a:off x="1566863" y="692150"/>
          <a:ext cx="6481762" cy="5486399"/>
        </p:xfrm>
        <a:graphic>
          <a:graphicData uri="http://schemas.openxmlformats.org/drawingml/2006/table">
            <a:tbl>
              <a:tblPr/>
              <a:tblGrid>
                <a:gridCol w="1619250"/>
                <a:gridCol w="755650"/>
                <a:gridCol w="754062"/>
                <a:gridCol w="754063"/>
                <a:gridCol w="755650"/>
                <a:gridCol w="925512"/>
                <a:gridCol w="9175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ja-JP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2000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2001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2002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2003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2004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2005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   Emerging Markets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Czech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Hungary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Poland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43.9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Philippines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Taiwan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83.0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95.5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Thailand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   Mature Markets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83.3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86.7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95.6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119.0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59.8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Germany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34.8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Spain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76.9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86.4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98.8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United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105.1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118.2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126.0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132.7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48" name="Rectangle 796"/>
          <p:cNvSpPr>
            <a:spLocks noChangeArrowheads="1"/>
          </p:cNvSpPr>
          <p:nvPr/>
        </p:nvSpPr>
        <p:spPr bwMode="auto">
          <a:xfrm>
            <a:off x="1423988" y="6357938"/>
            <a:ext cx="6748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altLang="ja-JP" sz="1200">
                <a:latin typeface="Calibri" pitchFamily="34" charset="0"/>
              </a:rPr>
              <a:t>Source: IMF Staff estimates based on data from country authoriies, CEIC, OECD, and Bloomberg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4038"/>
            <a:ext cx="8229600" cy="863600"/>
          </a:xfrm>
          <a:noFill/>
        </p:spPr>
        <p:txBody>
          <a:bodyPr rIns="132080" anchorCtr="0">
            <a:normAutofit fontScale="90000"/>
          </a:bodyPr>
          <a:lstStyle/>
          <a:p>
            <a:pPr marL="39688"/>
            <a:r>
              <a:rPr lang="en-US" sz="2400" smtClean="0">
                <a:effectLst/>
                <a:ea typeface="ＭＳ Ｐゴシック"/>
                <a:cs typeface="ＭＳ Ｐゴシック"/>
              </a:rPr>
              <a:t>Table 11: Share of Foreign-Currency-Denominated Household Credit, End-2005 </a:t>
            </a:r>
            <a:r>
              <a:rPr lang="en-US" sz="2400" smtClean="0">
                <a:effectLst/>
                <a:latin typeface="Calibri Italic" charset="0"/>
                <a:ea typeface="ＭＳ Ｐゴシック"/>
                <a:cs typeface="ＭＳ Ｐゴシック"/>
                <a:sym typeface="Calibri Italic" charset="0"/>
              </a:rPr>
              <a:t>(In percent of total household credit)</a:t>
            </a:r>
            <a:r>
              <a:rPr lang="en-US" sz="2400" smtClean="0">
                <a:effectLst/>
                <a:ea typeface="ＭＳ Ｐゴシック"/>
                <a:cs typeface="ＭＳ Ｐゴシック"/>
              </a:rPr>
              <a:t/>
            </a:r>
            <a:br>
              <a:rPr lang="en-US" sz="2400" smtClean="0">
                <a:effectLst/>
                <a:ea typeface="ＭＳ Ｐゴシック"/>
                <a:cs typeface="ＭＳ Ｐゴシック"/>
              </a:rPr>
            </a:br>
            <a:endParaRPr lang="en-US" sz="2400" smtClean="0">
              <a:effectLst/>
              <a:ea typeface="ＭＳ Ｐゴシック"/>
              <a:cs typeface="ＭＳ Ｐゴシック"/>
            </a:endParaRPr>
          </a:p>
        </p:txBody>
      </p:sp>
      <p:pic>
        <p:nvPicPr>
          <p:cNvPr id="5325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51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/>
          </p:cNvSpPr>
          <p:nvPr/>
        </p:nvSpPr>
        <p:spPr bwMode="auto">
          <a:xfrm>
            <a:off x="685800" y="5949950"/>
            <a:ext cx="80137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1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Source: IMF 2006. </a:t>
            </a:r>
            <a:r>
              <a:rPr lang="en-US" sz="1400">
                <a:latin typeface="Calibri" pitchFamily="34" charset="0"/>
                <a:cs typeface="Times New Roman" pitchFamily="18" charset="0"/>
                <a:sym typeface="Calibri" pitchFamily="34" charset="0"/>
              </a:rPr>
              <a:t>“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Global Financial Stability Report: Market Developments and Issues.</a:t>
            </a:r>
            <a:r>
              <a:rPr lang="en-US" sz="1400">
                <a:latin typeface="Calibri" pitchFamily="34" charset="0"/>
                <a:cs typeface="Times New Roman" pitchFamily="18" charset="0"/>
                <a:sym typeface="Calibri" pitchFamily="34" charset="0"/>
              </a:rPr>
              <a:t>”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sz="14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IMF: World Economic and Financial Surveys.  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September, 2006.  Retrieved August 26, 2008. [http://www.imf.org/external/pubs/ft/GFSR/2006/02/pdf/chap2.pdf] p. 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398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700" dirty="0" smtClean="0"/>
              <a:t>Income Share of top 10% earners, </a:t>
            </a:r>
            <a:br>
              <a:rPr lang="en-US" sz="3700" dirty="0" smtClean="0"/>
            </a:br>
            <a:r>
              <a:rPr lang="en-US" sz="3700" dirty="0" smtClean="0"/>
              <a:t>USA 1917-2005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41438"/>
            <a:ext cx="6096000" cy="414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72359" y="5791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Times New Roman" charset="0"/>
                <a:ea typeface="MS Mincho" pitchFamily="49" charset="-128"/>
                <a:cs typeface="MS Mincho" pitchFamily="49" charset="-128"/>
              </a:rPr>
              <a:t>*Income is defined as market income but excludes capital gains</a:t>
            </a:r>
            <a:endParaRPr lang="en-US" sz="1200" dirty="0"/>
          </a:p>
          <a:p>
            <a:pPr eaLnBrk="0" hangingPunct="0"/>
            <a:r>
              <a:rPr lang="en-US" sz="1200" dirty="0">
                <a:latin typeface="Times New Roman" charset="0"/>
                <a:ea typeface="MS Mincho" pitchFamily="49" charset="-128"/>
                <a:cs typeface="MS Mincho" pitchFamily="49" charset="-128"/>
              </a:rPr>
              <a:t>Source: </a:t>
            </a:r>
            <a:r>
              <a:rPr lang="en-US" sz="1200" dirty="0" err="1">
                <a:latin typeface="Times New Roman" charset="0"/>
                <a:ea typeface="MS Mincho" pitchFamily="49" charset="-128"/>
                <a:cs typeface="MS Mincho" pitchFamily="49" charset="-128"/>
              </a:rPr>
              <a:t>Mishel</a:t>
            </a:r>
            <a:r>
              <a:rPr lang="en-US" sz="1200" dirty="0">
                <a:latin typeface="Times New Roman" charset="0"/>
                <a:ea typeface="MS Mincho" pitchFamily="49" charset="-128"/>
                <a:cs typeface="MS Mincho" pitchFamily="49" charset="-128"/>
              </a:rPr>
              <a:t>, L. 2004. “Unfettered Markets, Income Inequality, and Religious Values.” </a:t>
            </a:r>
            <a:r>
              <a:rPr lang="en-US" sz="1200" i="1" dirty="0">
                <a:latin typeface="Times New Roman" charset="0"/>
                <a:ea typeface="MS Mincho" pitchFamily="49" charset="-128"/>
                <a:cs typeface="MS Mincho" pitchFamily="49" charset="-128"/>
              </a:rPr>
              <a:t>Viewpoints.</a:t>
            </a:r>
            <a:r>
              <a:rPr lang="en-US" sz="1200" dirty="0">
                <a:latin typeface="Times New Roman" charset="0"/>
                <a:ea typeface="MS Mincho" pitchFamily="49" charset="-128"/>
                <a:cs typeface="MS Mincho" pitchFamily="49" charset="-128"/>
              </a:rPr>
              <a:t> May 19, 2004.  Economic Policy Institute. Retrieved July 26, 2008 [ www.epi.org/content.cfm/webfeatures_viewpoints_moral_markets_presentation.]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sz="3600" dirty="0" smtClean="0"/>
              <a:t>%  Growth in After-Tax Income, USA 1979-2007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4618" y="1641763"/>
            <a:ext cx="6594764" cy="3574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20706" y="609600"/>
            <a:ext cx="7376160" cy="50901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8720" y="765048"/>
            <a:ext cx="6766560" cy="532790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1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73262"/>
          </a:xfrm>
        </p:spPr>
        <p:txBody>
          <a:bodyPr/>
          <a:lstStyle/>
          <a:p>
            <a:r>
              <a:rPr lang="en-US" dirty="0" smtClean="0"/>
              <a:t>IN THE SHADOWS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1900"/>
            <a:ext cx="8229600" cy="3624263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1717"/>
            <a:ext cx="8229600" cy="2478327"/>
          </a:xfrm>
        </p:spPr>
        <p:txBody>
          <a:bodyPr/>
          <a:lstStyle/>
          <a:p>
            <a:r>
              <a:rPr lang="en-US" dirty="0" smtClean="0"/>
              <a:t>we make...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dirty="0" smtClean="0"/>
              <a:t>One instance of what we measure as development but is actually a massive expulsion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114"/>
            <a:ext cx="8229600" cy="485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/>
              <a:t>From 2006 to 2010: 220 million hectares of land in </a:t>
            </a:r>
            <a:r>
              <a:rPr lang="en-US" sz="2600" dirty="0" err="1" smtClean="0"/>
              <a:t>Afri</a:t>
            </a:r>
            <a:r>
              <a:rPr lang="en-US" sz="2600" dirty="0" smtClean="0"/>
              <a:t>, </a:t>
            </a:r>
            <a:r>
              <a:rPr lang="en-US" sz="2600" dirty="0" err="1" smtClean="0"/>
              <a:t>LatAm</a:t>
            </a:r>
            <a:r>
              <a:rPr lang="en-US" sz="2600" dirty="0" smtClean="0"/>
              <a:t>, Cambodia, Ukraine etc bought/leased by rich governments, firms, financial firms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The land is now more valued than the people or activities on it </a:t>
            </a:r>
          </a:p>
          <a:p>
            <a:pPr>
              <a:defRPr/>
            </a:pPr>
            <a:r>
              <a:rPr lang="en-US" sz="2600" dirty="0" smtClean="0"/>
              <a:t>The  active making of surplus populations</a:t>
            </a:r>
          </a:p>
          <a:p>
            <a:pPr>
              <a:defRPr/>
            </a:pPr>
            <a:r>
              <a:rPr lang="en-US" sz="2600" dirty="0" smtClean="0"/>
              <a:t>Novel assemblage of Territory/Authority/Rights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32162"/>
          </a:xfrm>
        </p:spPr>
        <p:txBody>
          <a:bodyPr/>
          <a:lstStyle/>
          <a:p>
            <a:r>
              <a:rPr lang="en-US" dirty="0" smtClean="0"/>
              <a:t>MORE LAND GRABBING BECAUSE MUCH LAND IS DYING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Northern hemisphere: </a:t>
            </a:r>
            <a:r>
              <a:rPr lang="en-US" sz="3200" b="1" dirty="0"/>
              <a:t>Land Area with Hot, Very Hot, and Extremely Hot Temperatures, 1960-</a:t>
            </a:r>
            <a:r>
              <a:rPr lang="en-US" sz="3200" b="1" dirty="0" smtClean="0"/>
              <a:t>2010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pPr marL="0" indent="0">
              <a:buNone/>
            </a:pPr>
            <a:r>
              <a:rPr lang="en-US" sz="1400" dirty="0"/>
              <a:t>Source: World Bank (2013) </a:t>
            </a:r>
            <a:r>
              <a:rPr lang="en-US" sz="1400" i="1" dirty="0"/>
              <a:t>The Heat Turn Down: Why a 4C Warmer World Must Be Avoided</a:t>
            </a:r>
            <a:r>
              <a:rPr lang="en-US" sz="1400" dirty="0"/>
              <a:t>. Figure 18: Northern Hemisphere land area covered by hot (&gt;0.43σ), very hot (&gt;2σ) and extremely hot (&gt;3σ) summer temperatures, accessed on June 26</a:t>
            </a:r>
            <a:r>
              <a:rPr lang="en-US" sz="1400" baseline="30000" dirty="0"/>
              <a:t>th</a:t>
            </a:r>
            <a:r>
              <a:rPr lang="en-US" sz="1400" dirty="0"/>
              <a:t> 2013.  </a:t>
            </a:r>
            <a:endParaRPr lang="ko-KR" altLang="en-US" sz="1400" dirty="0"/>
          </a:p>
          <a:p>
            <a:endParaRPr lang="en-US" dirty="0"/>
          </a:p>
        </p:txBody>
      </p:sp>
      <p:pic>
        <p:nvPicPr>
          <p:cNvPr id="4" name="Picture 3" descr="스크린샷 2013-10-21 1.1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6692" y="1722416"/>
            <a:ext cx="5766589" cy="363658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539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Exhibit 5.7 Temperature Data: Multiple Sources Confirm Warming Trend, 1980-</a:t>
            </a:r>
            <a:r>
              <a:rPr lang="en-US" sz="3100" b="1" dirty="0" smtClean="0"/>
              <a:t>2010</a:t>
            </a:r>
            <a:endParaRPr lang="en-US" dirty="0"/>
          </a:p>
        </p:txBody>
      </p:sp>
      <p:pic>
        <p:nvPicPr>
          <p:cNvPr id="4" name="Content Placeholder 3" descr="스크린샷 2013-10-21 1.11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7231" r="-7231"/>
          <a:stretch>
            <a:fillRect/>
          </a:stretch>
        </p:blipFill>
        <p:spPr>
          <a:xfrm>
            <a:off x="1204982" y="1600200"/>
            <a:ext cx="6652657" cy="3658705"/>
          </a:xfrm>
        </p:spPr>
      </p:pic>
      <p:sp>
        <p:nvSpPr>
          <p:cNvPr id="6" name="TextBox 5"/>
          <p:cNvSpPr txBox="1"/>
          <p:nvPr/>
        </p:nvSpPr>
        <p:spPr>
          <a:xfrm>
            <a:off x="605841" y="5246222"/>
            <a:ext cx="78003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World Bank (2013) </a:t>
            </a:r>
            <a:r>
              <a:rPr lang="en-US" sz="1400" i="1" dirty="0"/>
              <a:t>The Heat Turn Down: Why a 4C Warmer World Must Be Avoided</a:t>
            </a:r>
            <a:r>
              <a:rPr lang="en-US" sz="1400" dirty="0"/>
              <a:t>. Figure 3: Temperature data from different sources - GISS: Godard Institute for Space Studies; NCDC: National Climate Data Center; CRU: Climate Research Unit; RSS: Remote Sensing Systems; UAH: University of Alabama at Huntsville, accessed on June 29</a:t>
            </a:r>
            <a:r>
              <a:rPr lang="en-US" sz="1400" baseline="30000" dirty="0"/>
              <a:t>th</a:t>
            </a:r>
            <a:r>
              <a:rPr lang="en-US" sz="1400" dirty="0"/>
              <a:t> 2013.  </a:t>
            </a:r>
            <a:endParaRPr lang="ko-KR" alt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903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Exhibit 5.8. Water Already Limiting Agricultural Productivity, 2009</a:t>
            </a:r>
            <a:endParaRPr lang="ko-KR" altLang="en-US" sz="3600" dirty="0"/>
          </a:p>
        </p:txBody>
      </p:sp>
      <p:pic>
        <p:nvPicPr>
          <p:cNvPr id="102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744" r="-744"/>
          <a:stretch>
            <a:fillRect/>
          </a:stretch>
        </p:blipFill>
        <p:spPr bwMode="auto">
          <a:xfrm>
            <a:off x="801417" y="1600201"/>
            <a:ext cx="7376699" cy="40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634" y="5768150"/>
            <a:ext cx="7970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Gonzalez-Valero, Juan. </a:t>
            </a:r>
            <a:r>
              <a:rPr lang="en-US" altLang="ja-JP" sz="1400" i="1" dirty="0"/>
              <a:t>Climate, Land Degradation, Agriculture and Food Security: Means to Adopt.</a:t>
            </a:r>
            <a:r>
              <a:rPr lang="en-US" altLang="ja-JP" sz="1400" dirty="0"/>
              <a:t> Report. September 2009. Accessed July 30, 2012. http://</a:t>
            </a:r>
            <a:r>
              <a:rPr lang="en-US" altLang="ja-JP" sz="1400" dirty="0" err="1"/>
              <a:t>www.wmo.int</a:t>
            </a:r>
            <a:r>
              <a:rPr lang="en-US" altLang="ja-JP" sz="1400" dirty="0"/>
              <a:t>/wcc3/</a:t>
            </a:r>
            <a:r>
              <a:rPr lang="en-US" altLang="ja-JP" sz="1400" dirty="0" err="1"/>
              <a:t>sessionsdb</a:t>
            </a:r>
            <a:r>
              <a:rPr lang="en-US" altLang="ja-JP" sz="1400" dirty="0"/>
              <a:t>/documents/WS10_Gonzalez.pdf.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834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213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72062"/>
          </a:xfrm>
        </p:spPr>
        <p:txBody>
          <a:bodyPr>
            <a:normAutofit/>
          </a:bodyPr>
          <a:lstStyle/>
          <a:p>
            <a:r>
              <a:rPr lang="en-US" dirty="0" smtClean="0"/>
              <a:t>RELOCALIZING WHATEVER </a:t>
            </a:r>
            <a:br>
              <a:rPr lang="en-US" dirty="0" smtClean="0"/>
            </a:br>
            <a:r>
              <a:rPr lang="en-US" dirty="0" smtClean="0"/>
              <a:t>WE CAN RELOCALIZE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7300"/>
            <a:ext cx="8229600" cy="3598863"/>
          </a:xfrm>
        </p:spPr>
        <p:txBody>
          <a:bodyPr/>
          <a:lstStyle/>
          <a:p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" y="490728"/>
            <a:ext cx="7680960" cy="587654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38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674"/>
            <a:ext cx="8229600" cy="3097911"/>
          </a:xfrm>
        </p:spPr>
        <p:txBody>
          <a:bodyPr/>
          <a:lstStyle/>
          <a:p>
            <a:r>
              <a:rPr lang="en-US" dirty="0" smtClean="0"/>
              <a:t>and we make environmental destructions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Exhibit 5.9. Aral Sea, 1989-</a:t>
            </a:r>
            <a:r>
              <a:rPr lang="en-US" sz="4000" b="1" dirty="0" smtClean="0"/>
              <a:t>2009</a:t>
            </a:r>
            <a:endParaRPr lang="en-US" sz="4000" dirty="0"/>
          </a:p>
        </p:txBody>
      </p:sp>
      <p:pic>
        <p:nvPicPr>
          <p:cNvPr id="204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729" b="57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75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Exhibit 5.11. Extent of Surface Melt over Greenland’s Ice Sheet, 2012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05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dirty="0" err="1"/>
              <a:t>Viñas</a:t>
            </a:r>
            <a:r>
              <a:rPr lang="en-US" sz="2000" dirty="0"/>
              <a:t>, Maria-José. "Satellites See Unprecedented Greenland Ice Sheet Surface Melt." NASA. Accessed July 30, 2012. http://</a:t>
            </a:r>
            <a:r>
              <a:rPr lang="en-US" sz="2000" dirty="0" err="1"/>
              <a:t>www.nasa.gov</a:t>
            </a:r>
            <a:r>
              <a:rPr lang="en-US" sz="2000" dirty="0"/>
              <a:t>/topics/earth/features/</a:t>
            </a:r>
            <a:r>
              <a:rPr lang="en-US" sz="2000" dirty="0" err="1"/>
              <a:t>greenland-melt.html</a:t>
            </a:r>
            <a:r>
              <a:rPr lang="en-US" sz="2000" dirty="0"/>
              <a:t>. </a:t>
            </a:r>
            <a:endParaRPr lang="ko-KR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572" y="1600200"/>
            <a:ext cx="4095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86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21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1216</Words>
  <Application>Microsoft Macintosh PowerPoint</Application>
  <PresentationFormat>On-screen Show (4:3)</PresentationFormat>
  <Paragraphs>229</Paragraphs>
  <Slides>48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BEFORE METHOD</vt:lpstr>
      <vt:lpstr>ANALYTIC TACITCS</vt:lpstr>
      <vt:lpstr>we make... </vt:lpstr>
      <vt:lpstr>Slide 5</vt:lpstr>
      <vt:lpstr>and we make environmental destructions</vt:lpstr>
      <vt:lpstr>Exhibit 5.9. Aral Sea, 1989-2009</vt:lpstr>
      <vt:lpstr>Exhibit 5.11. Extent of Surface Melt over Greenland’s Ice Sheet, 2012 </vt:lpstr>
      <vt:lpstr>Slide 9</vt:lpstr>
      <vt:lpstr>Slide 10</vt:lpstr>
      <vt:lpstr>Slide 11</vt:lpstr>
      <vt:lpstr>Slide 12</vt:lpstr>
      <vt:lpstr>When modest neighborhoods become part of global finance</vt:lpstr>
      <vt:lpstr>Expulsions: New foreclosures per year(2006-14)</vt:lpstr>
      <vt:lpstr>Slide 15</vt:lpstr>
      <vt:lpstr>Slide 16</vt:lpstr>
      <vt:lpstr>Slide 17</vt:lpstr>
      <vt:lpstr>THE OUTCOME: EMPTY URBAN LAND</vt:lpstr>
      <vt:lpstr>YET ANOTHER MUTATION OF URBAN LAND</vt:lpstr>
      <vt:lpstr>Slide 20</vt:lpstr>
      <vt:lpstr>Slide 21</vt:lpstr>
      <vt:lpstr>Slide 22</vt:lpstr>
      <vt:lpstr>Slide 23</vt:lpstr>
      <vt:lpstr>NEW SYSTEMICS?</vt:lpstr>
      <vt:lpstr>Slide 25</vt:lpstr>
      <vt:lpstr>Slide 26</vt:lpstr>
      <vt:lpstr>Slide 27</vt:lpstr>
      <vt:lpstr>Slide 28</vt:lpstr>
      <vt:lpstr>The bridge into even the most modest households</vt:lpstr>
      <vt:lpstr>DEBT</vt:lpstr>
      <vt:lpstr>Slide 31</vt:lpstr>
      <vt:lpstr>Table 11: Share of Foreign-Currency-Denominated Household Credit, End-2005 (In percent of total household credit) </vt:lpstr>
      <vt:lpstr>Slide 33</vt:lpstr>
      <vt:lpstr>Income Share of top 10% earners,  USA 1917-2005 </vt:lpstr>
      <vt:lpstr>%  Growth in After-Tax Income, USA 1979-2007</vt:lpstr>
      <vt:lpstr>Slide 36</vt:lpstr>
      <vt:lpstr>Slide 37</vt:lpstr>
      <vt:lpstr>Slide 38</vt:lpstr>
      <vt:lpstr>IN THE SHADOWS OF URBANIZATION</vt:lpstr>
      <vt:lpstr>One instance of what we measure as development but is actually a massive expulsion</vt:lpstr>
      <vt:lpstr>Slide 41</vt:lpstr>
      <vt:lpstr>Slide 42</vt:lpstr>
      <vt:lpstr>MORE LAND GRABBING BECAUSE MUCH LAND IS DYING</vt:lpstr>
      <vt:lpstr>Northern hemisphere: Land Area with Hot, Very Hot, and Extremely Hot Temperatures, 1960-2010</vt:lpstr>
      <vt:lpstr>Exhibit 5.7 Temperature Data: Multiple Sources Confirm Warming Trend, 1980-2010</vt:lpstr>
      <vt:lpstr>Exhibit 5.8. Water Already Limiting Agricultural Productivity, 2009</vt:lpstr>
      <vt:lpstr>Slide 47</vt:lpstr>
      <vt:lpstr>RELOCALIZING WHATEVER  WE CAN RELOCALIZE</vt:lpstr>
    </vt:vector>
  </TitlesOfParts>
  <Company>IPK/NYU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Sennett</dc:creator>
  <cp:lastModifiedBy>Richard Sennett</cp:lastModifiedBy>
  <cp:revision>18</cp:revision>
  <dcterms:created xsi:type="dcterms:W3CDTF">2015-03-25T12:57:47Z</dcterms:created>
  <dcterms:modified xsi:type="dcterms:W3CDTF">2015-03-25T13:07:43Z</dcterms:modified>
</cp:coreProperties>
</file>